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64" r:id="rId3"/>
    <p:sldId id="287" r:id="rId4"/>
    <p:sldId id="293" r:id="rId5"/>
    <p:sldId id="295" r:id="rId6"/>
    <p:sldId id="265" r:id="rId7"/>
  </p:sldIdLst>
  <p:sldSz cx="19507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A62"/>
    <a:srgbClr val="780C92"/>
    <a:srgbClr val="292FAF"/>
    <a:srgbClr val="690A7B"/>
    <a:srgbClr val="2C115D"/>
    <a:srgbClr val="253BB9"/>
    <a:srgbClr val="4043D9"/>
    <a:srgbClr val="4768EE"/>
    <a:srgbClr val="7A0C8F"/>
    <a:srgbClr val="5D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795781"/>
            <a:ext cx="14630400" cy="382016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763261"/>
            <a:ext cx="14630400" cy="2649219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59840" y="584200"/>
            <a:ext cx="420624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41120" y="584200"/>
            <a:ext cx="1237488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60" y="2735582"/>
            <a:ext cx="16824960" cy="456437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960" y="7343142"/>
            <a:ext cx="16824960" cy="2400299"/>
          </a:xfrm>
        </p:spPr>
        <p:txBody>
          <a:bodyPr/>
          <a:lstStyle>
            <a:lvl1pPr marL="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755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1" y="584201"/>
            <a:ext cx="1682496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3662" y="2689861"/>
            <a:ext cx="8252459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3662" y="4008120"/>
            <a:ext cx="825245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75520" y="2689861"/>
            <a:ext cx="8293101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75520" y="4008120"/>
            <a:ext cx="8293101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2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3101" y="1579881"/>
            <a:ext cx="9875520" cy="7797800"/>
          </a:xfrm>
        </p:spPr>
        <p:txBody>
          <a:bodyPr/>
          <a:lstStyle>
            <a:lvl1pPr>
              <a:defRPr sz="5120"/>
            </a:lvl1pPr>
            <a:lvl2pPr>
              <a:defRPr sz="4480"/>
            </a:lvl2pPr>
            <a:lvl3pPr>
              <a:defRPr sz="384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93101" y="1579881"/>
            <a:ext cx="9875520" cy="7797800"/>
          </a:xfrm>
        </p:spPr>
        <p:txBody>
          <a:bodyPr anchor="t"/>
          <a:lstStyle>
            <a:lvl1pPr marL="0" indent="0">
              <a:buNone/>
              <a:defRPr sz="5120"/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584201"/>
            <a:ext cx="1682496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2921000"/>
            <a:ext cx="1682496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112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06792-0B7D-4BC9-A4C7-D6A11E2D8F07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61760" y="10170161"/>
            <a:ext cx="65836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7696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hub.com/theonemule/ce2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9DA580-7C38-41CC-A43B-351A4C420AF9}"/>
              </a:ext>
            </a:extLst>
          </p:cNvPr>
          <p:cNvSpPr txBox="1"/>
          <p:nvPr/>
        </p:nvSpPr>
        <p:spPr>
          <a:xfrm>
            <a:off x="1087329" y="2367803"/>
            <a:ext cx="17332542" cy="1569660"/>
          </a:xfrm>
          <a:prstGeom prst="rect">
            <a:avLst/>
          </a:prstGeom>
          <a:noFill/>
          <a:effectLst>
            <a:glow rad="127000">
              <a:srgbClr val="4043D9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7A0C8F"/>
                  </a:solidFill>
                </a:ln>
                <a:solidFill>
                  <a:schemeClr val="bg1"/>
                </a:solidFill>
                <a:effectLst>
                  <a:glow rad="1905000">
                    <a:srgbClr val="253BB9">
                      <a:alpha val="69000"/>
                    </a:srgbClr>
                  </a:glow>
                </a:effectLst>
                <a:latin typeface="Pix Type" pitchFamily="50" charset="0"/>
              </a:rPr>
              <a:t>COOL ENOUGH 2 CODE?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FAB83-7042-4E2B-AFF0-549C74112EA5}"/>
              </a:ext>
            </a:extLst>
          </p:cNvPr>
          <p:cNvSpPr txBox="1"/>
          <p:nvPr/>
        </p:nvSpPr>
        <p:spPr>
          <a:xfrm>
            <a:off x="793845" y="5220184"/>
            <a:ext cx="17919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690A7B"/>
                  </a:solidFill>
                </a:ln>
                <a:solidFill>
                  <a:schemeClr val="bg1"/>
                </a:solidFill>
              </a:rPr>
              <a:t>Inheritance in Python</a:t>
            </a:r>
          </a:p>
        </p:txBody>
      </p:sp>
    </p:spTree>
    <p:extLst>
      <p:ext uri="{BB962C8B-B14F-4D97-AF65-F5344CB8AC3E}">
        <p14:creationId xmlns:p14="http://schemas.microsoft.com/office/powerpoint/2010/main" val="105867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What is an class?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 </a:t>
            </a:r>
            <a:r>
              <a:rPr lang="en-US" sz="4800" b="1" dirty="0">
                <a:sym typeface="Wingdings" panose="05000000000000000000" pitchFamily="2" charset="2"/>
              </a:rPr>
              <a:t>class</a:t>
            </a:r>
            <a:r>
              <a:rPr lang="en-US" sz="4800" dirty="0">
                <a:sym typeface="Wingdings" panose="05000000000000000000" pitchFamily="2" charset="2"/>
              </a:rPr>
              <a:t> is a code structure that defines a set of </a:t>
            </a:r>
            <a:r>
              <a:rPr lang="en-US" sz="4800" b="1" dirty="0">
                <a:sym typeface="Wingdings" panose="05000000000000000000" pitchFamily="2" charset="2"/>
              </a:rPr>
              <a:t>properties</a:t>
            </a:r>
            <a:r>
              <a:rPr lang="en-US" sz="4800" dirty="0">
                <a:sym typeface="Wingdings" panose="05000000000000000000" pitchFamily="2" charset="2"/>
              </a:rPr>
              <a:t> and </a:t>
            </a:r>
            <a:r>
              <a:rPr lang="en-US" sz="4800" b="1" dirty="0">
                <a:sym typeface="Wingdings" panose="05000000000000000000" pitchFamily="2" charset="2"/>
              </a:rPr>
              <a:t>methods</a:t>
            </a:r>
            <a:r>
              <a:rPr lang="en-US" sz="4800" dirty="0">
                <a:sym typeface="Wingdings" panose="05000000000000000000" pitchFamily="2" charset="2"/>
              </a:rPr>
              <a:t> to describe something.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Classes can be instantiated, and each instance of a class is called and </a:t>
            </a:r>
            <a:r>
              <a:rPr lang="en-US" sz="4800" b="1" dirty="0">
                <a:cs typeface="Courier New" panose="02070309020205020404" pitchFamily="49" charset="0"/>
                <a:sym typeface="Wingdings" panose="05000000000000000000" pitchFamily="2" charset="2"/>
              </a:rPr>
              <a:t>object</a:t>
            </a: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Each object has the properties of the class, but the properties can have different values between different objects.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Methods on a class work with the particular objects properties.</a:t>
            </a:r>
            <a:endParaRPr lang="en-US" sz="8800" dirty="0"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81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679270" y="1985555"/>
            <a:ext cx="18418628" cy="7001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class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person:</a:t>
            </a: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</a:t>
            </a:r>
            <a:r>
              <a:rPr lang="en-US" sz="3200" b="1" dirty="0">
                <a:solidFill>
                  <a:srgbClr val="780C9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__</a:t>
            </a:r>
            <a:r>
              <a:rPr lang="en-US" sz="3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init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__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name, job):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.name = name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</a:t>
            </a:r>
            <a:r>
              <a:rPr lang="en-US" sz="3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.job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job</a:t>
            </a:r>
            <a:b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</a:t>
            </a:r>
            <a:r>
              <a:rPr lang="en-US" sz="3200" b="1" dirty="0">
                <a:solidFill>
                  <a:srgbClr val="780C9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greet(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return “My name is " + 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.name + “. I am a “ + </a:t>
            </a:r>
            <a:r>
              <a:rPr lang="en-US" sz="3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.job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+ “.”</a:t>
            </a:r>
          </a:p>
          <a:p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3200" dirty="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BFB7E63-4167-4776-9369-6E879C55D371}"/>
              </a:ext>
            </a:extLst>
          </p:cNvPr>
          <p:cNvSpPr/>
          <p:nvPr/>
        </p:nvSpPr>
        <p:spPr>
          <a:xfrm>
            <a:off x="4950822" y="1100818"/>
            <a:ext cx="2651760" cy="1136469"/>
          </a:xfrm>
          <a:prstGeom prst="wedgeRectCallout">
            <a:avLst>
              <a:gd name="adj1" fmla="val -163690"/>
              <a:gd name="adj2" fmla="val 85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class</a:t>
            </a:r>
            <a:r>
              <a:rPr lang="en-US" sz="2800" dirty="0"/>
              <a:t> declares a new class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18CDBDEB-DEAB-4B48-86CD-FED1F6AF50B1}"/>
              </a:ext>
            </a:extLst>
          </p:cNvPr>
          <p:cNvSpPr/>
          <p:nvPr/>
        </p:nvSpPr>
        <p:spPr>
          <a:xfrm>
            <a:off x="8081553" y="1256213"/>
            <a:ext cx="5621384" cy="1352549"/>
          </a:xfrm>
          <a:prstGeom prst="wedgeRectCallout">
            <a:avLst>
              <a:gd name="adj1" fmla="val -122454"/>
              <a:gd name="adj2" fmla="val 92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__</a:t>
            </a:r>
            <a:r>
              <a:rPr lang="en-US" sz="2800" b="1" dirty="0" err="1"/>
              <a:t>init</a:t>
            </a:r>
            <a:r>
              <a:rPr lang="en-US" sz="2800" b="1" dirty="0"/>
              <a:t>__ </a:t>
            </a:r>
            <a:r>
              <a:rPr lang="en-US" sz="2800" dirty="0"/>
              <a:t>initializes an instance. Sometimes this is called an constructor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B4EC390-EC18-40BB-9256-F3B5039083C9}"/>
              </a:ext>
            </a:extLst>
          </p:cNvPr>
          <p:cNvSpPr/>
          <p:nvPr/>
        </p:nvSpPr>
        <p:spPr>
          <a:xfrm>
            <a:off x="10080172" y="3405322"/>
            <a:ext cx="2651760" cy="1136469"/>
          </a:xfrm>
          <a:prstGeom prst="wedgeRectCallout">
            <a:avLst>
              <a:gd name="adj1" fmla="val -213937"/>
              <a:gd name="adj2" fmla="val -63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self</a:t>
            </a:r>
            <a:r>
              <a:rPr lang="en-US" sz="2800" dirty="0"/>
              <a:t> refers to the instance itself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DB6664C-88C8-4728-B055-1E8E2F3F32F8}"/>
              </a:ext>
            </a:extLst>
          </p:cNvPr>
          <p:cNvSpPr/>
          <p:nvPr/>
        </p:nvSpPr>
        <p:spPr>
          <a:xfrm>
            <a:off x="10093235" y="3412124"/>
            <a:ext cx="2651760" cy="1136469"/>
          </a:xfrm>
          <a:prstGeom prst="wedgeRectCallout">
            <a:avLst>
              <a:gd name="adj1" fmla="val -242016"/>
              <a:gd name="adj2" fmla="val 92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self</a:t>
            </a:r>
            <a:r>
              <a:rPr lang="en-US" sz="2800" dirty="0"/>
              <a:t> refers to the instance itself</a:t>
            </a:r>
          </a:p>
        </p:txBody>
      </p:sp>
    </p:spTree>
    <p:extLst>
      <p:ext uri="{BB962C8B-B14F-4D97-AF65-F5344CB8AC3E}">
        <p14:creationId xmlns:p14="http://schemas.microsoft.com/office/powerpoint/2010/main" val="34651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Instantiating a Class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679270" y="1985555"/>
            <a:ext cx="18418628" cy="7001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class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person:</a:t>
            </a: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</a:t>
            </a:r>
            <a:r>
              <a:rPr lang="en-US" sz="3200" b="1" dirty="0">
                <a:solidFill>
                  <a:srgbClr val="780C9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__</a:t>
            </a:r>
            <a:r>
              <a:rPr lang="en-US" sz="3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init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__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name, job):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.name = name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</a:t>
            </a:r>
            <a:r>
              <a:rPr lang="en-US" sz="3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.job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job</a:t>
            </a:r>
            <a:b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</a:t>
            </a:r>
            <a:r>
              <a:rPr lang="en-US" sz="3200" b="1" dirty="0">
                <a:solidFill>
                  <a:srgbClr val="780C9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greet(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return “My name is " + 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.name + “. I am a “ + </a:t>
            </a:r>
            <a:r>
              <a:rPr lang="en-US" sz="3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self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.job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+ “.”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3200" dirty="0" err="1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blaize</a:t>
            </a:r>
            <a:r>
              <a:rPr lang="en-US" sz="3200" dirty="0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person(“Blaize”, “Programmer”)</a:t>
            </a:r>
          </a:p>
          <a:p>
            <a:r>
              <a:rPr lang="en-US" sz="3200" dirty="0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</a:t>
            </a:r>
            <a:r>
              <a:rPr lang="en-US" sz="3200" dirty="0" err="1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blaize.greet</a:t>
            </a:r>
            <a:r>
              <a:rPr lang="en-US" sz="3200" dirty="0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</a:t>
            </a:r>
          </a:p>
          <a:p>
            <a:r>
              <a:rPr lang="en-US" sz="3200" dirty="0" err="1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april</a:t>
            </a:r>
            <a:r>
              <a:rPr lang="en-US" sz="3200" dirty="0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person(“April”, “Mom”)</a:t>
            </a:r>
          </a:p>
          <a:p>
            <a:r>
              <a:rPr lang="en-US" sz="3200" dirty="0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</a:t>
            </a:r>
            <a:r>
              <a:rPr lang="en-US" sz="3200" dirty="0" err="1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april.greet</a:t>
            </a:r>
            <a:r>
              <a:rPr lang="en-US" sz="3200" dirty="0">
                <a:solidFill>
                  <a:srgbClr val="1B5A6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482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1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513874" y="2367189"/>
            <a:ext cx="13736319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Madison B.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Samuel G.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Jacob G.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112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1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409371" y="2367189"/>
            <a:ext cx="13736319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Implement a deck from Lesson 6 of cards using a class.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Properties include suit and value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Make a “show” method to return the card’s suit and value.</a:t>
            </a:r>
          </a:p>
          <a:p>
            <a:pPr lvl="1"/>
            <a:endParaRPr lang="en-US" sz="4800" dirty="0">
              <a:sym typeface="Wingdings" panose="05000000000000000000" pitchFamily="2" charset="2"/>
              <a:hlinkClick r:id="rId4"/>
            </a:endParaRPr>
          </a:p>
          <a:p>
            <a:pPr lvl="1" algn="ctr"/>
            <a:r>
              <a:rPr lang="en-US" sz="4800" dirty="0">
                <a:sym typeface="Wingdings" panose="05000000000000000000" pitchFamily="2" charset="2"/>
                <a:hlinkClick r:id="rId4"/>
              </a:rPr>
              <a:t>https://www.github.com/theonemule/ce2c</a:t>
            </a: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413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</Template>
  <TotalTime>10748</TotalTime>
  <Words>337</Words>
  <Application>Microsoft Office PowerPoint</Application>
  <PresentationFormat>Custom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Pix 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blaize stewart</dc:creator>
  <cp:lastModifiedBy>Blaize Stewart</cp:lastModifiedBy>
  <cp:revision>49</cp:revision>
  <dcterms:created xsi:type="dcterms:W3CDTF">2020-09-09T15:08:39Z</dcterms:created>
  <dcterms:modified xsi:type="dcterms:W3CDTF">2020-10-26T18:15:38Z</dcterms:modified>
</cp:coreProperties>
</file>